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4.bin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30.bin" ContentType="image/svg+xml"/>
  <Override PartName="/ppt/media/image32.bin" ContentType="image/svg+xml"/>
  <Override PartName="/ppt/media/image300.bin" ContentType="image/svg+xml"/>
  <Override PartName="/ppt/media/image320.bin" ContentType="image/svg+xml"/>
  <Override PartName="/ppt/media/image80.bin" ContentType="image/svg+xml"/>
  <Override PartName="/ppt/media/image100.bin" ContentType="image/svg+xml"/>
  <Override PartName="/ppt/media/image43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2"/>
  </p:notesMasterIdLst>
  <p:sldIdLst>
    <p:sldId id="301" r:id="rId2"/>
    <p:sldId id="381" r:id="rId3"/>
    <p:sldId id="825" r:id="rId4"/>
    <p:sldId id="314" r:id="rId5"/>
    <p:sldId id="454" r:id="rId6"/>
    <p:sldId id="503" r:id="rId7"/>
    <p:sldId id="826" r:id="rId8"/>
    <p:sldId id="908" r:id="rId9"/>
    <p:sldId id="835" r:id="rId10"/>
    <p:sldId id="885" r:id="rId11"/>
    <p:sldId id="886" r:id="rId12"/>
    <p:sldId id="834" r:id="rId13"/>
    <p:sldId id="881" r:id="rId14"/>
    <p:sldId id="882" r:id="rId15"/>
    <p:sldId id="883" r:id="rId16"/>
    <p:sldId id="894" r:id="rId17"/>
    <p:sldId id="884" r:id="rId18"/>
    <p:sldId id="907" r:id="rId19"/>
    <p:sldId id="895" r:id="rId20"/>
    <p:sldId id="896" r:id="rId21"/>
    <p:sldId id="897" r:id="rId22"/>
    <p:sldId id="887" r:id="rId23"/>
    <p:sldId id="888" r:id="rId24"/>
    <p:sldId id="889" r:id="rId25"/>
    <p:sldId id="909" r:id="rId26"/>
    <p:sldId id="898" r:id="rId27"/>
    <p:sldId id="981" r:id="rId28"/>
    <p:sldId id="899" r:id="rId29"/>
    <p:sldId id="901" r:id="rId30"/>
    <p:sldId id="902" r:id="rId31"/>
    <p:sldId id="905" r:id="rId32"/>
    <p:sldId id="982" r:id="rId33"/>
    <p:sldId id="978" r:id="rId34"/>
    <p:sldId id="867" r:id="rId35"/>
    <p:sldId id="906" r:id="rId36"/>
    <p:sldId id="910" r:id="rId37"/>
    <p:sldId id="913" r:id="rId38"/>
    <p:sldId id="911" r:id="rId39"/>
    <p:sldId id="914" r:id="rId40"/>
    <p:sldId id="915" r:id="rId41"/>
    <p:sldId id="918" r:id="rId42"/>
    <p:sldId id="980" r:id="rId43"/>
    <p:sldId id="920" r:id="rId44"/>
    <p:sldId id="921" r:id="rId45"/>
    <p:sldId id="954" r:id="rId46"/>
    <p:sldId id="912" r:id="rId47"/>
    <p:sldId id="950" r:id="rId48"/>
    <p:sldId id="951" r:id="rId49"/>
    <p:sldId id="953" r:id="rId50"/>
    <p:sldId id="919" r:id="rId51"/>
  </p:sldIdLst>
  <p:sldSz cx="18288000" cy="10287000"/>
  <p:notesSz cx="18288000" cy="10287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IBM Plex Sans" panose="020B0604020202020204" charset="0"/>
      <p:regular r:id="rId59"/>
      <p:bold r:id="rId60"/>
    </p:embeddedFont>
    <p:embeddedFont>
      <p:font typeface="IBM Plex Serif SemiBold" panose="020B0604020202020204" charset="0"/>
      <p:regular r:id="rId61"/>
    </p:embeddedFont>
    <p:embeddedFont>
      <p:font typeface="Noto Serif SemiBold" panose="020B0604020202020204" charset="0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6129" autoAdjust="0"/>
  </p:normalViewPr>
  <p:slideViewPr>
    <p:cSldViewPr snapToGrid="0">
      <p:cViewPr varScale="1">
        <p:scale>
          <a:sx n="47" d="100"/>
          <a:sy n="47" d="100"/>
        </p:scale>
        <p:origin x="845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31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1EFBC-1734-4D22-BC2B-A390F0B32BDE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461AF-E83C-4E23-B783-EEDD338F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2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2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others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2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others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8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4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7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5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bin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3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bin"/><Relationship Id="rId4" Type="http://schemas.openxmlformats.org/officeDocument/2006/relationships/image" Target="../media/image3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.xml.rels><?xml version="1.0" encoding="UTF-8" standalone="yes"?>
<Relationships xmlns="http://schemas.openxmlformats.org/package/2006/relationships"><Relationship Id="rId72" Type="http://schemas.openxmlformats.org/officeDocument/2006/relationships/image" Target="../media/image5.jpeg"/><Relationship Id="rId3" Type="http://schemas.openxmlformats.org/officeDocument/2006/relationships/image" Target="../media/image8.bin"/><Relationship Id="rId68" Type="http://schemas.openxmlformats.org/officeDocument/2006/relationships/image" Target="../media/image30.bin"/><Relationship Id="rId71" Type="http://schemas.openxmlformats.org/officeDocument/2006/relationships/image" Target="../media/image32.bin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7.xml"/><Relationship Id="rId73" Type="http://schemas.openxmlformats.org/officeDocument/2006/relationships/image" Target="../media/image6.jpeg"/><Relationship Id="rId69" Type="http://schemas.openxmlformats.org/officeDocument/2006/relationships/image" Target="../media/image9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bin"/><Relationship Id="rId4" Type="http://schemas.openxmlformats.org/officeDocument/2006/relationships/image" Target="../media/image3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4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1.bin"/><Relationship Id="rId3" Type="http://schemas.openxmlformats.org/officeDocument/2006/relationships/image" Target="../media/image7.bin"/><Relationship Id="rId68" Type="http://schemas.openxmlformats.org/officeDocument/2006/relationships/image" Target="../media/image300.bin"/><Relationship Id="rId76" Type="http://schemas.openxmlformats.org/officeDocument/2006/relationships/image" Target="../media/image15.bin"/><Relationship Id="rId71" Type="http://schemas.openxmlformats.org/officeDocument/2006/relationships/image" Target="../media/image320.bin"/><Relationship Id="rId2" Type="http://schemas.openxmlformats.org/officeDocument/2006/relationships/image" Target="../media/image1.bin"/><Relationship Id="rId75" Type="http://schemas.openxmlformats.org/officeDocument/2006/relationships/image" Target="../media/image14.bin"/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13.bin"/><Relationship Id="rId5" Type="http://schemas.openxmlformats.org/officeDocument/2006/relationships/image" Target="../media/image8.bin"/><Relationship Id="rId73" Type="http://schemas.openxmlformats.org/officeDocument/2006/relationships/image" Target="../media/image12.bin"/><Relationship Id="rId78" Type="http://schemas.openxmlformats.org/officeDocument/2006/relationships/image" Target="../media/image6.jpeg"/><Relationship Id="rId4" Type="http://schemas.openxmlformats.org/officeDocument/2006/relationships/image" Target="../media/image10.bin"/><Relationship Id="rId69" Type="http://schemas.openxmlformats.org/officeDocument/2006/relationships/image" Target="../media/image9.bin"/><Relationship Id="rId77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8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5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bin"/><Relationship Id="rId4" Type="http://schemas.openxmlformats.org/officeDocument/2006/relationships/image" Target="../media/image3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bin"/><Relationship Id="rId4" Type="http://schemas.openxmlformats.org/officeDocument/2006/relationships/image" Target="../media/image3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34" Type="http://schemas.openxmlformats.org/officeDocument/2006/relationships/image" Target="../media/image6.jpeg"/><Relationship Id="rId25" Type="http://schemas.openxmlformats.org/officeDocument/2006/relationships/image" Target="../media/image9.bin"/><Relationship Id="rId33" Type="http://schemas.openxmlformats.org/officeDocument/2006/relationships/image" Target="../media/image5.jpeg"/><Relationship Id="rId38" Type="http://schemas.openxmlformats.org/officeDocument/2006/relationships/image" Target="../media/image24.bin"/><Relationship Id="rId2" Type="http://schemas.openxmlformats.org/officeDocument/2006/relationships/image" Target="../media/image1.bin"/><Relationship Id="rId29" Type="http://schemas.openxmlformats.org/officeDocument/2006/relationships/image" Target="../media/image17.bin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80.bin"/><Relationship Id="rId32" Type="http://schemas.openxmlformats.org/officeDocument/2006/relationships/image" Target="../media/image20.bin"/><Relationship Id="rId37" Type="http://schemas.openxmlformats.org/officeDocument/2006/relationships/image" Target="../media/image23.jpeg"/><Relationship Id="rId5" Type="http://schemas.openxmlformats.org/officeDocument/2006/relationships/image" Target="../media/image8.bin"/><Relationship Id="rId28" Type="http://schemas.openxmlformats.org/officeDocument/2006/relationships/image" Target="../media/image16.bin"/><Relationship Id="rId36" Type="http://schemas.openxmlformats.org/officeDocument/2006/relationships/image" Target="../media/image22.jpeg"/><Relationship Id="rId31" Type="http://schemas.openxmlformats.org/officeDocument/2006/relationships/image" Target="../media/image19.bin"/><Relationship Id="rId4" Type="http://schemas.openxmlformats.org/officeDocument/2006/relationships/image" Target="../media/image10.bin"/><Relationship Id="rId27" Type="http://schemas.openxmlformats.org/officeDocument/2006/relationships/image" Target="../media/image100.bin"/><Relationship Id="rId30" Type="http://schemas.openxmlformats.org/officeDocument/2006/relationships/image" Target="../media/image18.bin"/><Relationship Id="rId35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8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5.xml.rels><?xml version="1.0" encoding="UTF-8" standalone="yes"?>
<Relationships xmlns="http://schemas.openxmlformats.org/package/2006/relationships"><Relationship Id="rId98" Type="http://schemas.openxmlformats.org/officeDocument/2006/relationships/image" Target="../media/image28.png"/><Relationship Id="rId3" Type="http://schemas.openxmlformats.org/officeDocument/2006/relationships/image" Target="../media/image25.bin"/><Relationship Id="rId97" Type="http://schemas.openxmlformats.org/officeDocument/2006/relationships/image" Target="../media/image27.bin"/><Relationship Id="rId2" Type="http://schemas.openxmlformats.org/officeDocument/2006/relationships/image" Target="../media/image1.bin"/><Relationship Id="rId96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102" Type="http://schemas.openxmlformats.org/officeDocument/2006/relationships/image" Target="../media/image32.png"/><Relationship Id="rId95" Type="http://schemas.openxmlformats.org/officeDocument/2006/relationships/image" Target="../media/image5.jpeg"/><Relationship Id="rId94" Type="http://schemas.openxmlformats.org/officeDocument/2006/relationships/image" Target="../media/image43.bin"/><Relationship Id="rId99" Type="http://schemas.openxmlformats.org/officeDocument/2006/relationships/image" Target="../media/image29.png"/><Relationship Id="rId101" Type="http://schemas.openxmlformats.org/officeDocument/2006/relationships/image" Target="../media/image31.png"/><Relationship Id="rId4" Type="http://schemas.openxmlformats.org/officeDocument/2006/relationships/image" Target="../media/image26.bin"/><Relationship Id="rId100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7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3.bin"/><Relationship Id="rId7" Type="http://schemas.openxmlformats.org/officeDocument/2006/relationships/image" Target="../media/image5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bin"/><Relationship Id="rId5" Type="http://schemas.openxmlformats.org/officeDocument/2006/relationships/image" Target="../media/image34.bin"/><Relationship Id="rId10" Type="http://schemas.openxmlformats.org/officeDocument/2006/relationships/image" Target="../media/image37.bin"/><Relationship Id="rId4" Type="http://schemas.openxmlformats.org/officeDocument/2006/relationships/image" Target="../media/image10.bin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7" Type="http://schemas.openxmlformats.org/officeDocument/2006/relationships/image" Target="../media/image6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4.bin"/><Relationship Id="rId4" Type="http://schemas.openxmlformats.org/officeDocument/2006/relationships/image" Target="../media/image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bin"/><Relationship Id="rId4" Type="http://schemas.openxmlformats.org/officeDocument/2006/relationships/image" Target="../media/image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217566" y="9734092"/>
            <a:ext cx="7362825" cy="36933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/>
            <a:r>
              <a:rPr lang="en-US" sz="2400" b="1" dirty="0"/>
              <a:t>Oracle Digital Supply Chain Management Track</a:t>
            </a:r>
            <a:endParaRPr lang="en-US" sz="2400" b="1" spc="-13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28280" y="6410105"/>
            <a:ext cx="7362825" cy="35086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lvl="0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Team Members:  </a:t>
            </a:r>
          </a:p>
          <a:p>
            <a:pPr marL="690563" lvl="0" indent="-338138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 Fayez Elsayed</a:t>
            </a:r>
          </a:p>
          <a:p>
            <a:pPr marL="690563" lvl="0" indent="-338138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Karim Mohamed Talaat</a:t>
            </a:r>
          </a:p>
          <a:p>
            <a:pPr marL="690563" lvl="0" indent="-338138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Elsayed Ismael</a:t>
            </a:r>
          </a:p>
          <a:p>
            <a:pPr marL="690563" lvl="0" indent="-338138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Abdel Zaher Mohamed Ahmed</a:t>
            </a:r>
          </a:p>
          <a:p>
            <a:pPr marL="690563" lvl="0" indent="-338138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Metwally Ibrahim Mohamed</a:t>
            </a:r>
          </a:p>
          <a:p>
            <a:pPr marL="352425" lvl="0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2425" lvl="0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Group: NXT21_ALX2_ERP3_G1</a:t>
            </a:r>
          </a:p>
        </p:txBody>
      </p:sp>
      <p:pic>
        <p:nvPicPr>
          <p:cNvPr id="9" name="Picture 12" descr="Oracle E Business Suite Services | Appsnext">
            <a:extLst>
              <a:ext uri="{FF2B5EF4-FFF2-40B4-BE49-F238E27FC236}">
                <a16:creationId xmlns:a16="http://schemas.microsoft.com/office/drawing/2014/main" id="{04A822C2-CF3B-4884-AAB4-805C97ED7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5051"/>
          <a:stretch/>
        </p:blipFill>
        <p:spPr bwMode="auto">
          <a:xfrm>
            <a:off x="10600633" y="2974025"/>
            <a:ext cx="7156739" cy="5781239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2">
                <a:lumMod val="75000"/>
              </a:schemeClr>
            </a:bgClr>
          </a:pattFill>
          <a:extLst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2DA9CE-0D3C-48D2-8464-2627FA6CA294}"/>
              </a:ext>
            </a:extLst>
          </p:cNvPr>
          <p:cNvSpPr/>
          <p:nvPr/>
        </p:nvSpPr>
        <p:spPr>
          <a:xfrm>
            <a:off x="12906181" y="3137574"/>
            <a:ext cx="1302327" cy="415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Next Academy – ERP Career Development">
            <a:extLst>
              <a:ext uri="{FF2B5EF4-FFF2-40B4-BE49-F238E27FC236}">
                <a16:creationId xmlns:a16="http://schemas.microsoft.com/office/drawing/2014/main" id="{956E56F5-84CE-4060-9402-16614C92D6A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515" y="104568"/>
            <a:ext cx="1620344" cy="924257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14" name="Rect">
            <a:extLst>
              <a:ext uri="{FF2B5EF4-FFF2-40B4-BE49-F238E27FC236}">
                <a16:creationId xmlns:a16="http://schemas.microsoft.com/office/drawing/2014/main" id="{8B965D0F-B2E0-406D-9ED1-5FF199779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-2452684"/>
            <a:ext cx="18288000" cy="21805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E860D0-BB0B-41B1-8ECC-FDF97026971E}"/>
              </a:ext>
            </a:extLst>
          </p:cNvPr>
          <p:cNvSpPr/>
          <p:nvPr/>
        </p:nvSpPr>
        <p:spPr>
          <a:xfrm>
            <a:off x="11769067" y="8889309"/>
            <a:ext cx="5604534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Eng. Ahmed Gaber</a:t>
            </a:r>
          </a:p>
        </p:txBody>
      </p:sp>
      <p:pic>
        <p:nvPicPr>
          <p:cNvPr id="16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93151EBE-935A-47F6-860F-C25D7A0FE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9783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Egypt Genome Project – Science for a better future">
            <a:extLst>
              <a:ext uri="{FF2B5EF4-FFF2-40B4-BE49-F238E27FC236}">
                <a16:creationId xmlns:a16="http://schemas.microsoft.com/office/drawing/2014/main" id="{244D84DF-7CD0-4CD1-A9EB-0AD14BA30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97379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wesome Presentation Title-0">
            <a:extLst>
              <a:ext uri="{FF2B5EF4-FFF2-40B4-BE49-F238E27FC236}">
                <a16:creationId xmlns:a16="http://schemas.microsoft.com/office/drawing/2014/main" id="{BA84DA41-808A-4D3D-8191-09DD1C93C026}"/>
              </a:ext>
            </a:extLst>
          </p:cNvPr>
          <p:cNvSpPr txBox="1"/>
          <p:nvPr/>
        </p:nvSpPr>
        <p:spPr>
          <a:xfrm>
            <a:off x="442450" y="863289"/>
            <a:ext cx="9955161" cy="26221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7128"/>
              </a:lnSpc>
            </a:pPr>
            <a:r>
              <a:rPr lang="en-US" sz="6600" dirty="0"/>
              <a:t>Oracle Procurement Process Implementation Project</a:t>
            </a:r>
          </a:p>
          <a:p>
            <a:pPr algn="just">
              <a:lnSpc>
                <a:spcPts val="7128"/>
              </a:lnSpc>
            </a:pPr>
            <a:r>
              <a:rPr lang="en-US" sz="3600" dirty="0"/>
              <a:t>ABC Pharmaceutical Company</a:t>
            </a:r>
            <a:r>
              <a:rPr lang="ar-EG" sz="3600" dirty="0"/>
              <a:t> </a:t>
            </a:r>
            <a:endParaRPr lang="en-US" sz="3600" spc="-13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Inventory responsibility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03777" y="8848195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Security → Responsibility → Define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2" y="2519951"/>
            <a:ext cx="17132896" cy="62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Purchasing Responsibility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03777" y="9045545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Security → Responsibility → Define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283984"/>
            <a:ext cx="17202150" cy="68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52400" y="30828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16039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94420" y="1452654"/>
            <a:ext cx="385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57238" y="9042026"/>
            <a:ext cx="471011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Security →User→ Define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367535"/>
            <a:ext cx="16759237" cy="64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385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User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2" y="2292353"/>
            <a:ext cx="17327590" cy="66574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7238" y="8924543"/>
            <a:ext cx="471011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Security → User → Define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99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385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User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375110"/>
            <a:ext cx="17411764" cy="66117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56BEF6-FA89-429D-A087-504FB152B18F}"/>
              </a:ext>
            </a:extLst>
          </p:cNvPr>
          <p:cNvSpPr/>
          <p:nvPr/>
        </p:nvSpPr>
        <p:spPr>
          <a:xfrm>
            <a:off x="757238" y="8924543"/>
            <a:ext cx="471011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Security → User → Define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892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524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226893" y="1432918"/>
            <a:ext cx="16200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Profile Options Setup </a:t>
            </a:r>
          </a:p>
          <a:p>
            <a:r>
              <a:rPr lang="en-US" sz="3200" dirty="0"/>
              <a:t>(General ledger – Purchasing – </a:t>
            </a:r>
            <a:r>
              <a:rPr lang="en-US" sz="3200" i="1" u="sng" dirty="0"/>
              <a:t>Inventory </a:t>
            </a:r>
            <a:r>
              <a:rPr lang="en-US" sz="3200" i="1" dirty="0"/>
              <a:t>– Global HRMS Manager</a:t>
            </a:r>
            <a:r>
              <a:rPr lang="en-US" sz="32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717224" y="8994044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Profile →System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3" y="2686071"/>
            <a:ext cx="17956208" cy="5090793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65130BDE-FC91-4BFB-86B6-E24F5C859CBE}"/>
              </a:ext>
            </a:extLst>
          </p:cNvPr>
          <p:cNvSpPr/>
          <p:nvPr/>
        </p:nvSpPr>
        <p:spPr>
          <a:xfrm>
            <a:off x="11105685" y="5093744"/>
            <a:ext cx="294968" cy="275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D4DF2156-3899-469B-95D3-58A20DF8C8EF}"/>
              </a:ext>
            </a:extLst>
          </p:cNvPr>
          <p:cNvSpPr/>
          <p:nvPr/>
        </p:nvSpPr>
        <p:spPr>
          <a:xfrm>
            <a:off x="11105685" y="9232405"/>
            <a:ext cx="294968" cy="275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AB42C-1331-4E9A-B6D1-52EF78B1231D}"/>
              </a:ext>
            </a:extLst>
          </p:cNvPr>
          <p:cNvSpPr txBox="1"/>
          <p:nvPr/>
        </p:nvSpPr>
        <p:spPr>
          <a:xfrm>
            <a:off x="11524957" y="9166304"/>
            <a:ext cx="566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unit must be defined before Setting profile option of Inventory </a:t>
            </a:r>
          </a:p>
        </p:txBody>
      </p:sp>
    </p:spTree>
    <p:extLst>
      <p:ext uri="{BB962C8B-B14F-4D97-AF65-F5344CB8AC3E}">
        <p14:creationId xmlns:p14="http://schemas.microsoft.com/office/powerpoint/2010/main" val="156031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8065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HRMS Manager Setup</a:t>
            </a:r>
          </a:p>
        </p:txBody>
      </p:sp>
    </p:spTree>
    <p:extLst>
      <p:ext uri="{BB962C8B-B14F-4D97-AF65-F5344CB8AC3E}">
        <p14:creationId xmlns:p14="http://schemas.microsoft.com/office/powerpoint/2010/main" val="21351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Location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57238" y="9027520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Location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375390"/>
            <a:ext cx="17358042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The Operating Unit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Organization → Description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63722-0024-4E53-925C-B98F3E6236FA}"/>
              </a:ext>
            </a:extLst>
          </p:cNvPr>
          <p:cNvSpPr txBox="1"/>
          <p:nvPr/>
        </p:nvSpPr>
        <p:spPr>
          <a:xfrm>
            <a:off x="11415626" y="9040512"/>
            <a:ext cx="745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b="1" dirty="0"/>
              <a:t>Run Organization replicate seed data request after OU defining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29712-917F-40B8-A2F2-12F71F2A2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72" y="2624965"/>
            <a:ext cx="17316706" cy="44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9694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The Master inventory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86628-8DA1-4C50-A85F-7B279782E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2032824"/>
            <a:ext cx="17343545" cy="61576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6F69AC-A463-4BDE-96E3-B1D05D8418BF}"/>
              </a:ext>
            </a:extLst>
          </p:cNvPr>
          <p:cNvSpPr/>
          <p:nvPr/>
        </p:nvSpPr>
        <p:spPr>
          <a:xfrm>
            <a:off x="885102" y="89557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Organization → Description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35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363F299F-D3B2-4635-AEC0-4BFB138055D7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70503" y="2550352"/>
            <a:ext cx="16170656" cy="36143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3200" dirty="0"/>
              <a:t>The objective of this project is to configure Oracle Procurement System in alignment with stakeholder requirements to efficiently manage procurement transactions for </a:t>
            </a:r>
            <a:r>
              <a:rPr lang="en-US" sz="3200" b="1" dirty="0"/>
              <a:t>ABC Pharmaceutical Company</a:t>
            </a:r>
            <a:r>
              <a:rPr lang="en-US" sz="3200" dirty="0"/>
              <a:t>. The configuration will ensure accurate maintenance of on-hand inventory balances and establish a material replenishment plan utilizing the Approved Supplier List (ASL) to streamline sourcing and supply chain operations.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85887" y="1002131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Overview</a:t>
            </a:r>
          </a:p>
        </p:txBody>
      </p:sp>
      <p:sp>
        <p:nvSpPr>
          <p:cNvPr id="38" name="Primary Heading-0">
            <a:extLst>
              <a:ext uri="{FF2B5EF4-FFF2-40B4-BE49-F238E27FC236}">
                <a16:creationId xmlns:a16="http://schemas.microsoft.com/office/drawing/2014/main" id="{65E33886-5231-486E-B772-786D3F84BB63}"/>
              </a:ext>
            </a:extLst>
          </p:cNvPr>
          <p:cNvSpPr txBox="1"/>
          <p:nvPr/>
        </p:nvSpPr>
        <p:spPr>
          <a:xfrm>
            <a:off x="1770503" y="6320744"/>
            <a:ext cx="6791325" cy="73141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1CE9B0-5683-4E5B-875D-F976DB47C7C8}"/>
              </a:ext>
            </a:extLst>
          </p:cNvPr>
          <p:cNvSpPr/>
          <p:nvPr/>
        </p:nvSpPr>
        <p:spPr>
          <a:xfrm>
            <a:off x="1664185" y="7313385"/>
            <a:ext cx="16170655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team will configure the procurement module in the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EBS R12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for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 Pharmaceutical Company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scope will include system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Configuration, Testing, Implementation and training.</a:t>
            </a:r>
          </a:p>
        </p:txBody>
      </p:sp>
      <p:pic>
        <p:nvPicPr>
          <p:cNvPr id="4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89FC120E-0D62-4D42-820D-0B5D7E1C9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22511" y="20975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Egypt Genome Project – Science for a better future">
            <a:extLst>
              <a:ext uri="{FF2B5EF4-FFF2-40B4-BE49-F238E27FC236}">
                <a16:creationId xmlns:a16="http://schemas.microsoft.com/office/drawing/2014/main" id="{BA2104C3-1CCA-4454-A10A-7FF87FED2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14296" y="27710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Primary Heading-0">
            <a:extLst>
              <a:ext uri="{FF2B5EF4-FFF2-40B4-BE49-F238E27FC236}">
                <a16:creationId xmlns:a16="http://schemas.microsoft.com/office/drawing/2014/main" id="{1F058C20-0D8C-4790-9F4E-084FF1A392AE}"/>
              </a:ext>
            </a:extLst>
          </p:cNvPr>
          <p:cNvSpPr txBox="1"/>
          <p:nvPr/>
        </p:nvSpPr>
        <p:spPr>
          <a:xfrm>
            <a:off x="1606049" y="1625596"/>
            <a:ext cx="6791325" cy="73141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The Inventory Organization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051AE6-EA22-45C5-86AA-89C82A18C13E}"/>
              </a:ext>
            </a:extLst>
          </p:cNvPr>
          <p:cNvSpPr/>
          <p:nvPr/>
        </p:nvSpPr>
        <p:spPr>
          <a:xfrm>
            <a:off x="885102" y="89557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Organization → Description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4EEF4-D13B-4691-BBDF-1630DC14CC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"/>
          <a:stretch/>
        </p:blipFill>
        <p:spPr>
          <a:xfrm>
            <a:off x="1691639" y="2710817"/>
            <a:ext cx="15621001" cy="55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Department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24958-4D49-49E8-93D1-266067E66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1946027"/>
            <a:ext cx="17580986" cy="62769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6F2381-A6D5-4F7C-BC7C-1151E5EA51E1}"/>
              </a:ext>
            </a:extLst>
          </p:cNvPr>
          <p:cNvSpPr/>
          <p:nvPr/>
        </p:nvSpPr>
        <p:spPr>
          <a:xfrm>
            <a:off x="885102" y="89557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Organization → Description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5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Job Description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9024113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Job → Description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AD9F6-F2D4-4DB8-9DDC-EB2542E18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2" y="2003244"/>
            <a:ext cx="16602798" cy="68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Position Description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65121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Work Structure → Position → Description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EFAC7-ED81-4DA2-B5FA-A15391B7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2031900"/>
            <a:ext cx="17342255" cy="60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People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Global HRMS Manager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People → Enter and Maintain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A1432-A36E-4CDD-A426-B65A2C60A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1978634"/>
            <a:ext cx="17486398" cy="65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Inventory Setup</a:t>
            </a:r>
          </a:p>
        </p:txBody>
      </p:sp>
    </p:spTree>
    <p:extLst>
      <p:ext uri="{BB962C8B-B14F-4D97-AF65-F5344CB8AC3E}">
        <p14:creationId xmlns:p14="http://schemas.microsoft.com/office/powerpoint/2010/main" val="9123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Workday Calendar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Organization → Calendars 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8C8D6-4041-416C-8DF0-BE986E6A3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16" y="1941905"/>
            <a:ext cx="13010428" cy="70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1133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Organization Parameters </a:t>
            </a:r>
            <a:r>
              <a:rPr lang="en-US" sz="3200" dirty="0"/>
              <a:t>(Inventory Organization)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68392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Organizations → Parameters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BB8EA-5323-4096-9FD9-80ED5F24E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856" y="1778697"/>
            <a:ext cx="13604788" cy="73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9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Accounting Calendar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Financial → Accounting Calendar  → Accounting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29212-4A8E-41F5-9569-038CD08AC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1978634"/>
            <a:ext cx="17321373" cy="6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Inventory Accounting period</a:t>
            </a:r>
          </a:p>
        </p:txBody>
      </p:sp>
      <p:sp>
        <p:nvSpPr>
          <p:cNvPr id="2" name="Rectangle 1"/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Accounting Close Cycle → Inventory Accounting periods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0574-79E5-44E1-893A-A31F2C2D9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7" y="2168769"/>
            <a:ext cx="17342533" cy="63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279448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-4019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7561CB67-202A-4D08-AFDA-635053AE068E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/>
          </a:blip>
          <a:stretch/>
        </p:blipFill>
        <p:spPr>
          <a:xfrm>
            <a:off x="1409700" y="4617699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4692119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72685" y="4754439"/>
            <a:ext cx="6791325" cy="3850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3200" b="1" dirty="0"/>
              <a:t>Material planning method (MIN-MAX)</a:t>
            </a:r>
            <a:endParaRPr lang="en-US" sz="3200" b="1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alphaModFix/>
          </a:blip>
          <a:stretch/>
        </p:blipFill>
        <p:spPr>
          <a:xfrm>
            <a:off x="1409700" y="6238289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31251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62180" y="4798647"/>
            <a:ext cx="6791325" cy="75693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3200" b="1" dirty="0"/>
              <a:t>Purchase requisitions Creation, Approval and monitoring.</a:t>
            </a:r>
            <a:endParaRPr lang="en-US" sz="3200" b="1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alphaModFix/>
          </a:blip>
          <a:stretch/>
        </p:blipFill>
        <p:spPr>
          <a:xfrm>
            <a:off x="1409700" y="7858581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793300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62180" y="6283725"/>
            <a:ext cx="6791325" cy="3850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3200" b="1" dirty="0"/>
              <a:t>RFQs, Quotations and Supplier selection</a:t>
            </a:r>
            <a:endParaRPr lang="en-US" sz="3200" b="1" spc="-42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5">
            <a:alphaModFix/>
          </a:blip>
          <a:stretch/>
        </p:blipFill>
        <p:spPr>
          <a:xfrm>
            <a:off x="9334495" y="4630095"/>
            <a:ext cx="457200" cy="476250"/>
          </a:xfrm>
          <a:prstGeom prst="rect">
            <a:avLst/>
          </a:prstGeom>
        </p:spPr>
      </p:pic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6">
            <a:alphaModFix/>
          </a:blip>
          <a:stretch/>
        </p:blipFill>
        <p:spPr>
          <a:xfrm>
            <a:off x="9372600" y="6280234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635465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outcomes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15636" y="1835695"/>
            <a:ext cx="16586630" cy="160210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Based on stakeholder requirement, our team will configure a procurement module that fulfills customized procurement life cycle ensure delivering the following outcomes:</a:t>
            </a:r>
            <a:endParaRPr lang="en-US" sz="2800" spc="-21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41" name="-3">
            <a:extLst>
              <a:ext uri="{FF2B5EF4-FFF2-40B4-BE49-F238E27FC236}">
                <a16:creationId xmlns:a16="http://schemas.microsoft.com/office/drawing/2014/main" id="{DFD71F2D-3CF6-45F1-8566-86257F85C2B4}"/>
              </a:ext>
            </a:extLst>
          </p:cNvPr>
          <p:cNvSpPr txBox="1"/>
          <p:nvPr/>
        </p:nvSpPr>
        <p:spPr>
          <a:xfrm>
            <a:off x="9445937" y="4711057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2" name="Primary Heading-3">
            <a:extLst>
              <a:ext uri="{FF2B5EF4-FFF2-40B4-BE49-F238E27FC236}">
                <a16:creationId xmlns:a16="http://schemas.microsoft.com/office/drawing/2014/main" id="{99297518-DDBB-4239-A319-661F7644EAA7}"/>
              </a:ext>
            </a:extLst>
          </p:cNvPr>
          <p:cNvSpPr txBox="1"/>
          <p:nvPr/>
        </p:nvSpPr>
        <p:spPr>
          <a:xfrm>
            <a:off x="2162180" y="7842388"/>
            <a:ext cx="7283757" cy="147732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0" lvl="1"/>
            <a:r>
              <a:rPr lang="en-US" sz="3200" b="1" dirty="0"/>
              <a:t>Purchase order Creation, Approval and Monitoring (Direct POs- POs From Requisitions – POs from Agreements)</a:t>
            </a:r>
          </a:p>
        </p:txBody>
      </p:sp>
      <p:pic>
        <p:nvPicPr>
          <p:cNvPr id="34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95A744F9-64D5-4FC6-B8A9-D6E19F4F0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22511" y="20975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Egypt Genome Project – Science for a better future">
            <a:extLst>
              <a:ext uri="{FF2B5EF4-FFF2-40B4-BE49-F238E27FC236}">
                <a16:creationId xmlns:a16="http://schemas.microsoft.com/office/drawing/2014/main" id="{6A297562-D818-435C-8426-C6B07826A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14296" y="27710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E3B71935-F0FF-43D9-A179-A5E90078875E}"/>
              </a:ext>
            </a:extLst>
          </p:cNvPr>
          <p:cNvSpPr txBox="1"/>
          <p:nvPr/>
        </p:nvSpPr>
        <p:spPr>
          <a:xfrm>
            <a:off x="10163411" y="6223576"/>
            <a:ext cx="7461093" cy="492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55563" lvl="1"/>
            <a:r>
              <a:rPr lang="en-US" sz="3200" b="1" dirty="0"/>
              <a:t>Material Receipt/Return </a:t>
            </a:r>
          </a:p>
        </p:txBody>
      </p:sp>
    </p:spTree>
    <p:extLst>
      <p:ext uri="{BB962C8B-B14F-4D97-AF65-F5344CB8AC3E}">
        <p14:creationId xmlns:p14="http://schemas.microsoft.com/office/powerpoint/2010/main" val="10530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Unit Of Measure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Unit of measure → Unit of measure  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673E2-BFE4-46F7-BDFD-A2DF423F0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8" y="2005792"/>
            <a:ext cx="17081415" cy="60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Sub Inventory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Sub Inventory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56F48-EAA4-4428-A1E2-749B8B315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72" y="1916523"/>
            <a:ext cx="17155708" cy="61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4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Locators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Organizations → Stock Locator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2B68B-577D-4AB5-9A1F-3549DC6F7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72" y="1916632"/>
            <a:ext cx="17388493" cy="65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Master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Items →  Master Items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E5E74-C441-4FAD-9041-620212384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1869982"/>
            <a:ext cx="17485908" cy="712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Transaction Source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Source types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C4CE0-2B2D-486E-87E6-743A7DA7B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1923367"/>
            <a:ext cx="17481858" cy="56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29372" y="1174472"/>
            <a:ext cx="12113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Make Miscellaneous transaction </a:t>
            </a:r>
          </a:p>
          <a:p>
            <a:r>
              <a:rPr lang="en-US" sz="2400" dirty="0"/>
              <a:t>Add Items to inventory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Transactions → Miscellaneous transaction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799D9-15F4-4C88-847E-2451E69CA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" y="2100687"/>
            <a:ext cx="17485908" cy="63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3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68544" y="1000662"/>
            <a:ext cx="7094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workbench</a:t>
            </a:r>
          </a:p>
          <a:p>
            <a:r>
              <a:rPr lang="en-US" sz="2400" dirty="0"/>
              <a:t>On Hand Quantity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On Hand Availability →  On hand quantity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44FBE-4BD6-4C1C-A293-98104F9B2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9" y="1978634"/>
            <a:ext cx="17357586" cy="65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2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Purchasing Setup</a:t>
            </a:r>
          </a:p>
        </p:txBody>
      </p:sp>
    </p:spTree>
    <p:extLst>
      <p:ext uri="{BB962C8B-B14F-4D97-AF65-F5344CB8AC3E}">
        <p14:creationId xmlns:p14="http://schemas.microsoft.com/office/powerpoint/2010/main" val="31733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471948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Purchasing Options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695270" y="9104045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Organizations → Purchasing Options 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E8A47-11BC-4C18-A635-9A1CA275F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6" y="1646420"/>
            <a:ext cx="17077928" cy="74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471948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Financial Options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Organizations → Financial Options 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306B0-C1A8-4A2C-9655-1459EFD84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5" y="1646420"/>
            <a:ext cx="17561096" cy="644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31531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  <a:extLst>
              <a:ext uri="{2D28C7F6-BB24-4A95-BEB7-42B481537082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2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alphaModFix/>
          </a:blip>
          <a:stretch/>
        </p:blipFill>
        <p:spPr>
          <a:xfrm>
            <a:off x="1409700" y="2514600"/>
            <a:ext cx="3884971" cy="7067550"/>
          </a:xfrm>
          <a:prstGeom prst="rect">
            <a:avLst/>
          </a:prstGeom>
        </p:spPr>
      </p:pic>
      <p:pic>
        <p:nvPicPr>
          <p:cNvPr id="3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/>
          </a:blip>
          <a:stretch/>
        </p:blipFill>
        <p:spPr>
          <a:xfrm>
            <a:off x="1714500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958630" y="5680812"/>
            <a:ext cx="2569816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400" b="1" dirty="0"/>
              <a:t>Initiation &amp; Analysis </a:t>
            </a:r>
            <a:endParaRPr lang="en-US" sz="24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76553" y="7184208"/>
            <a:ext cx="3452648" cy="20340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Understand stakeholders business processes and their customized requirements those needed to be configured in Oracle procurement module.</a:t>
            </a: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alphaModFix/>
          </a:blip>
          <a:stretch/>
        </p:blipFill>
        <p:spPr>
          <a:xfrm>
            <a:off x="5424709" y="2577662"/>
            <a:ext cx="3866240" cy="7067550"/>
          </a:xfrm>
          <a:prstGeom prst="rect">
            <a:avLst/>
          </a:prstGeom>
        </p:spPr>
      </p:pic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/>
          </a:blip>
          <a:stretch/>
        </p:blipFill>
        <p:spPr>
          <a:xfrm>
            <a:off x="9442797" y="2514600"/>
            <a:ext cx="3655381" cy="7067550"/>
          </a:xfrm>
          <a:prstGeom prst="rect">
            <a:avLst/>
          </a:prstGeom>
        </p:spPr>
      </p:pic>
      <p:pic>
        <p:nvPicPr>
          <p:cNvPr id="3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/>
          </a:blip>
          <a:stretch/>
        </p:blipFill>
        <p:spPr>
          <a:xfrm>
            <a:off x="1110986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55258" y="5675559"/>
            <a:ext cx="3435933" cy="7303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400" b="1" dirty="0"/>
              <a:t>Testing and implementation</a:t>
            </a:r>
            <a:endParaRPr lang="en-US" sz="24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50158" y="7392543"/>
            <a:ext cx="3540485" cy="135883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dirty="0"/>
              <a:t>Conduct User Acceptance Testing (UAT) and actual implementation to ensure all configurations function as expected. 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/>
          </a:blip>
          <a:stretch/>
        </p:blipFill>
        <p:spPr>
          <a:xfrm>
            <a:off x="13278826" y="2514600"/>
            <a:ext cx="3655382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935746" y="5672989"/>
            <a:ext cx="2381250" cy="3584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400" b="1" dirty="0"/>
              <a:t>Training</a:t>
            </a:r>
            <a:endParaRPr lang="en-US" sz="24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749229" y="7392171"/>
            <a:ext cx="3176695" cy="1203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US" dirty="0"/>
              <a:t>Provide training to end-users and administrators to ensure the effective use of the module. </a:t>
            </a: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milestones</a:t>
            </a:r>
          </a:p>
        </p:txBody>
      </p:sp>
      <p:pic>
        <p:nvPicPr>
          <p:cNvPr id="35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6028C729-A50B-4247-B3CD-E84A567CD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22511" y="20975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Egypt Genome Project – Science for a better future">
            <a:extLst>
              <a:ext uri="{FF2B5EF4-FFF2-40B4-BE49-F238E27FC236}">
                <a16:creationId xmlns:a16="http://schemas.microsoft.com/office/drawing/2014/main" id="{0D340EE3-6CB4-48D5-BF61-9B14C0AEB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14296" y="27710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mium Vector | Online exam, checklist and online testing on laptop ...">
            <a:extLst>
              <a:ext uri="{FF2B5EF4-FFF2-40B4-BE49-F238E27FC236}">
                <a16:creationId xmlns:a16="http://schemas.microsoft.com/office/drawing/2014/main" id="{2C197949-5E98-4D16-84EC-384A722A0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4232" r="9973" b="5371"/>
          <a:stretch/>
        </p:blipFill>
        <p:spPr bwMode="auto">
          <a:xfrm>
            <a:off x="9730431" y="2807723"/>
            <a:ext cx="3101017" cy="28501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s – PCUBE Consultancy Services">
            <a:extLst>
              <a:ext uri="{FF2B5EF4-FFF2-40B4-BE49-F238E27FC236}">
                <a16:creationId xmlns:a16="http://schemas.microsoft.com/office/drawing/2014/main" id="{37353ED5-20C5-4080-99C9-C2A41C50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558" y="2815380"/>
            <a:ext cx="2985627" cy="2842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ject Initiation | The Ultimate Checklist for Initiating Process Group">
            <a:extLst>
              <a:ext uri="{FF2B5EF4-FFF2-40B4-BE49-F238E27FC236}">
                <a16:creationId xmlns:a16="http://schemas.microsoft.com/office/drawing/2014/main" id="{F6773FD8-607E-4CD8-95F6-EDC993A9C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r="27685"/>
          <a:stretch/>
        </p:blipFill>
        <p:spPr bwMode="auto">
          <a:xfrm>
            <a:off x="1878509" y="2843729"/>
            <a:ext cx="2705044" cy="267124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797691-54B3-47B7-AB1B-E45688CDF29D}"/>
              </a:ext>
            </a:extLst>
          </p:cNvPr>
          <p:cNvSpPr/>
          <p:nvPr/>
        </p:nvSpPr>
        <p:spPr>
          <a:xfrm>
            <a:off x="5552776" y="7214819"/>
            <a:ext cx="3866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Procurement module configuration setup and seamless integration with other Oracle modules such as Oracle HR, Financials and Inventory. </a:t>
            </a: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endParaRPr lang="en-US" dirty="0"/>
          </a:p>
        </p:txBody>
      </p:sp>
      <p:pic>
        <p:nvPicPr>
          <p:cNvPr id="37" name="imageNode1">
            <a:extLst>
              <a:ext uri="{FF2B5EF4-FFF2-40B4-BE49-F238E27FC236}">
                <a16:creationId xmlns:a16="http://schemas.microsoft.com/office/drawing/2014/main" id="{6EB71556-3B4B-4FB2-819F-B8E4B8D1773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8">
            <a:alphaModFix/>
          </a:blip>
          <a:stretch/>
        </p:blipFill>
        <p:spPr>
          <a:xfrm>
            <a:off x="5904925" y="2843729"/>
            <a:ext cx="2710606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8" name="Primary Heading-1">
            <a:extLst>
              <a:ext uri="{FF2B5EF4-FFF2-40B4-BE49-F238E27FC236}">
                <a16:creationId xmlns:a16="http://schemas.microsoft.com/office/drawing/2014/main" id="{DCCDE3D2-577B-4AE8-B0B5-CE85AF55BE9B}"/>
              </a:ext>
            </a:extLst>
          </p:cNvPr>
          <p:cNvSpPr txBox="1"/>
          <p:nvPr/>
        </p:nvSpPr>
        <p:spPr>
          <a:xfrm>
            <a:off x="5715000" y="5678785"/>
            <a:ext cx="3223046" cy="110228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400" b="1" dirty="0"/>
              <a:t>Configuration and Integration with other Oracle modules</a:t>
            </a:r>
            <a:endParaRPr lang="en-US" sz="24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420847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333375" y="623991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Receiving Options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410712" y="89557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Organizations → Receiving Options 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3D3B-C065-43BC-BD30-D769EBE6B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12" y="1291658"/>
            <a:ext cx="17453732" cy="71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Position Hierarchy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Organization → Financial Option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6E93A-A479-45F4-8928-264A46462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88" y="1700519"/>
            <a:ext cx="17634892" cy="661308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F309E-6A79-40E6-A30B-A34A52311024}"/>
              </a:ext>
            </a:extLst>
          </p:cNvPr>
          <p:cNvCxnSpPr>
            <a:cxnSpLocks/>
          </p:cNvCxnSpPr>
          <p:nvPr/>
        </p:nvCxnSpPr>
        <p:spPr>
          <a:xfrm flipH="1" flipV="1">
            <a:off x="12196776" y="4909678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Position Hierarchy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Personnel → Position Hierarchy 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3E990-B7AC-4C55-90D9-EB73B7C92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1677822"/>
            <a:ext cx="17252615" cy="69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Approval Group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Approvals → Approval Group 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DB2D4-7325-4CF3-B9AD-BF4967D95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5" y="1741673"/>
            <a:ext cx="17518817" cy="69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Approval Assignment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Approvals → Approval Assignment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82CAF-549D-47C3-AA55-A2E266F4B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3" y="1771961"/>
            <a:ext cx="17506131" cy="66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033045"/>
            <a:ext cx="761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Update Document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Purchasing Options → Document Types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5B4B3-F15B-4051-80EC-10957B46FA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208"/>
          <a:stretch/>
        </p:blipFill>
        <p:spPr>
          <a:xfrm>
            <a:off x="2299403" y="1695780"/>
            <a:ext cx="12732159" cy="69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033045"/>
            <a:ext cx="76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Update Document Type</a:t>
            </a:r>
          </a:p>
          <a:p>
            <a:r>
              <a:rPr lang="en-US" sz="2400" dirty="0"/>
              <a:t>Purchase Requisition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Purchasing Options → Document Types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2120E-ACB0-4808-820B-2F56A2CE8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5" y="2094153"/>
            <a:ext cx="16994443" cy="67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033045"/>
            <a:ext cx="76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Update Document Type</a:t>
            </a:r>
          </a:p>
          <a:p>
            <a:r>
              <a:rPr lang="en-US" sz="2400" dirty="0"/>
              <a:t>Purchase Order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Purchasing Options → Document Types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9D82B-08D2-439A-B31D-BB9967BEC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6" y="2144537"/>
            <a:ext cx="17393460" cy="62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033045"/>
            <a:ext cx="76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Update Document Type</a:t>
            </a:r>
          </a:p>
          <a:p>
            <a:r>
              <a:rPr lang="en-US" sz="2400" dirty="0"/>
              <a:t>Blanket Agreement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Purchasing Options → Document Types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39B63-43B5-4814-903D-4041814E1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6" y="2174045"/>
            <a:ext cx="17325742" cy="51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033045"/>
            <a:ext cx="76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Update Document Type</a:t>
            </a:r>
          </a:p>
          <a:p>
            <a:r>
              <a:rPr lang="en-US" sz="2400" dirty="0"/>
              <a:t>Blanket Release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Purchasing Options → Document Types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DC706-FD5C-48B5-929C-9AB327848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02" y="2017064"/>
            <a:ext cx="15869066" cy="69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F614191-4A63-4084-8F34-7B577D4012EB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9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4966769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68535" y="282544"/>
            <a:ext cx="6577014" cy="239084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Team </a:t>
            </a:r>
          </a:p>
          <a:p>
            <a:pPr algn="l">
              <a:lnSpc>
                <a:spcPct val="200000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Rules</a:t>
            </a:r>
          </a:p>
        </p:txBody>
      </p:sp>
      <p:pic>
        <p:nvPicPr>
          <p:cNvPr id="26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720B8CE5-7D01-454E-8E0B-680BC18A6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22511" y="20975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Egypt Genome Project – Science for a better future">
            <a:extLst>
              <a:ext uri="{FF2B5EF4-FFF2-40B4-BE49-F238E27FC236}">
                <a16:creationId xmlns:a16="http://schemas.microsoft.com/office/drawing/2014/main" id="{C90740A9-BFC9-4ED1-9AB1-E7F229C2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14296" y="27710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Rect">
            <a:extLst>
              <a:ext uri="{FF2B5EF4-FFF2-40B4-BE49-F238E27FC236}">
                <a16:creationId xmlns:a16="http://schemas.microsoft.com/office/drawing/2014/main" id="{49F79979-314E-470E-91F9-34DC9C68804E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943850" y="1213206"/>
            <a:ext cx="10134600" cy="1588480"/>
          </a:xfrm>
          <a:prstGeom prst="rect">
            <a:avLst/>
          </a:prstGeom>
        </p:spPr>
      </p:pic>
      <p:sp>
        <p:nvSpPr>
          <p:cNvPr id="41" name="Name-0">
            <a:extLst>
              <a:ext uri="{FF2B5EF4-FFF2-40B4-BE49-F238E27FC236}">
                <a16:creationId xmlns:a16="http://schemas.microsoft.com/office/drawing/2014/main" id="{0854F8F1-EE38-4570-9B10-E4528807C91E}"/>
              </a:ext>
            </a:extLst>
          </p:cNvPr>
          <p:cNvSpPr txBox="1"/>
          <p:nvPr/>
        </p:nvSpPr>
        <p:spPr>
          <a:xfrm>
            <a:off x="10000833" y="1306140"/>
            <a:ext cx="3733800" cy="4308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lvl="0" indent="-338138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Salma Fayez Elsayed</a:t>
            </a:r>
          </a:p>
        </p:txBody>
      </p:sp>
      <p:sp>
        <p:nvSpPr>
          <p:cNvPr id="42" name="Description of a primary heading-0">
            <a:extLst>
              <a:ext uri="{FF2B5EF4-FFF2-40B4-BE49-F238E27FC236}">
                <a16:creationId xmlns:a16="http://schemas.microsoft.com/office/drawing/2014/main" id="{FD3B548B-3C24-4CE0-9D9B-CA94E7592F1D}"/>
              </a:ext>
            </a:extLst>
          </p:cNvPr>
          <p:cNvSpPr txBox="1"/>
          <p:nvPr/>
        </p:nvSpPr>
        <p:spPr>
          <a:xfrm>
            <a:off x="10338500" y="1769901"/>
            <a:ext cx="7687312" cy="90050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Salma Fayez is a dedicated and detail-oriented clinical pharmacist. She worked in various settings, including community pharmacies, hospitals, and clinical environments. </a:t>
            </a:r>
          </a:p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Rule in Project:  Project initiation/analysis, Supplier, RFQs and Quotations.</a:t>
            </a:r>
          </a:p>
        </p:txBody>
      </p:sp>
      <p:pic>
        <p:nvPicPr>
          <p:cNvPr id="61" name="Rect">
            <a:extLst>
              <a:ext uri="{FF2B5EF4-FFF2-40B4-BE49-F238E27FC236}">
                <a16:creationId xmlns:a16="http://schemas.microsoft.com/office/drawing/2014/main" id="{0E8FC875-74AB-4E2C-936D-A6DFA88F6496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928289" y="3040016"/>
            <a:ext cx="10134600" cy="1501960"/>
          </a:xfrm>
          <a:prstGeom prst="rect">
            <a:avLst/>
          </a:prstGeom>
        </p:spPr>
      </p:pic>
      <p:sp>
        <p:nvSpPr>
          <p:cNvPr id="62" name="Name-0">
            <a:extLst>
              <a:ext uri="{FF2B5EF4-FFF2-40B4-BE49-F238E27FC236}">
                <a16:creationId xmlns:a16="http://schemas.microsoft.com/office/drawing/2014/main" id="{D36E0CA6-57C1-4A17-A12E-8243FD2282CE}"/>
              </a:ext>
            </a:extLst>
          </p:cNvPr>
          <p:cNvSpPr txBox="1"/>
          <p:nvPr/>
        </p:nvSpPr>
        <p:spPr>
          <a:xfrm>
            <a:off x="9963757" y="3099205"/>
            <a:ext cx="4521677" cy="4308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38138" lvl="0" indent="-338138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Karim Mohamed Talaat</a:t>
            </a:r>
          </a:p>
        </p:txBody>
      </p:sp>
      <p:sp>
        <p:nvSpPr>
          <p:cNvPr id="63" name="Description of a primary heading-0">
            <a:extLst>
              <a:ext uri="{FF2B5EF4-FFF2-40B4-BE49-F238E27FC236}">
                <a16:creationId xmlns:a16="http://schemas.microsoft.com/office/drawing/2014/main" id="{A1B355EF-4D8D-42E1-97BF-1FAAAC65F05B}"/>
              </a:ext>
            </a:extLst>
          </p:cNvPr>
          <p:cNvSpPr txBox="1"/>
          <p:nvPr/>
        </p:nvSpPr>
        <p:spPr>
          <a:xfrm>
            <a:off x="10338500" y="3570862"/>
            <a:ext cx="7526419" cy="900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Karim Mohamed is operation executive at freight forwarding company,  he is responsible to arrange invoices and keep tracking of shipments.</a:t>
            </a:r>
          </a:p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Rule in Project: HRMS set up, purchasing requests implementation.</a:t>
            </a:r>
          </a:p>
        </p:txBody>
      </p:sp>
      <p:pic>
        <p:nvPicPr>
          <p:cNvPr id="65" name="Rect">
            <a:extLst>
              <a:ext uri="{FF2B5EF4-FFF2-40B4-BE49-F238E27FC236}">
                <a16:creationId xmlns:a16="http://schemas.microsoft.com/office/drawing/2014/main" id="{691337C5-7D72-40D5-A6A9-E9FEC53EB784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917915" y="4719222"/>
            <a:ext cx="10134600" cy="1501960"/>
          </a:xfrm>
          <a:prstGeom prst="rect">
            <a:avLst/>
          </a:prstGeom>
        </p:spPr>
      </p:pic>
      <p:sp>
        <p:nvSpPr>
          <p:cNvPr id="66" name="Name-0">
            <a:extLst>
              <a:ext uri="{FF2B5EF4-FFF2-40B4-BE49-F238E27FC236}">
                <a16:creationId xmlns:a16="http://schemas.microsoft.com/office/drawing/2014/main" id="{05A4CD2B-06AA-4245-8756-13518A4E86C6}"/>
              </a:ext>
            </a:extLst>
          </p:cNvPr>
          <p:cNvSpPr txBox="1"/>
          <p:nvPr/>
        </p:nvSpPr>
        <p:spPr>
          <a:xfrm>
            <a:off x="10000833" y="4776343"/>
            <a:ext cx="4868540" cy="4308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38138" lvl="0" indent="-338138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Elsayed Ismael</a:t>
            </a:r>
          </a:p>
        </p:txBody>
      </p:sp>
      <p:sp>
        <p:nvSpPr>
          <p:cNvPr id="67" name="Description of a primary heading-0">
            <a:extLst>
              <a:ext uri="{FF2B5EF4-FFF2-40B4-BE49-F238E27FC236}">
                <a16:creationId xmlns:a16="http://schemas.microsoft.com/office/drawing/2014/main" id="{E6A744BD-74E0-4571-87C5-6CD53B62EBC3}"/>
              </a:ext>
            </a:extLst>
          </p:cNvPr>
          <p:cNvSpPr txBox="1"/>
          <p:nvPr/>
        </p:nvSpPr>
        <p:spPr>
          <a:xfrm>
            <a:off x="10314684" y="5232185"/>
            <a:ext cx="7550235" cy="90050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Mohamed Ismail Is a Pharmacist with extensive experience in the Pharmaceutical products distribution and trading. </a:t>
            </a:r>
          </a:p>
          <a:p>
            <a:pPr algn="just"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Rule in project: Inventory set up, ASL, material receipt and Return</a:t>
            </a:r>
          </a:p>
        </p:txBody>
      </p:sp>
      <p:pic>
        <p:nvPicPr>
          <p:cNvPr id="69" name="Rect">
            <a:extLst>
              <a:ext uri="{FF2B5EF4-FFF2-40B4-BE49-F238E27FC236}">
                <a16:creationId xmlns:a16="http://schemas.microsoft.com/office/drawing/2014/main" id="{E0B3253A-633C-4522-AB0A-9E88E05FBA57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891212" y="6448368"/>
            <a:ext cx="10134600" cy="1501960"/>
          </a:xfrm>
          <a:prstGeom prst="rect">
            <a:avLst/>
          </a:prstGeom>
        </p:spPr>
      </p:pic>
      <p:sp>
        <p:nvSpPr>
          <p:cNvPr id="70" name="Name-0">
            <a:extLst>
              <a:ext uri="{FF2B5EF4-FFF2-40B4-BE49-F238E27FC236}">
                <a16:creationId xmlns:a16="http://schemas.microsoft.com/office/drawing/2014/main" id="{FDE385D4-8E22-444F-849D-F44920120093}"/>
              </a:ext>
            </a:extLst>
          </p:cNvPr>
          <p:cNvSpPr txBox="1"/>
          <p:nvPr/>
        </p:nvSpPr>
        <p:spPr>
          <a:xfrm>
            <a:off x="9963757" y="6625614"/>
            <a:ext cx="5438168" cy="4308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38138" lvl="0" indent="-338138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Abdel Zaher Mohamed Ahmed</a:t>
            </a:r>
          </a:p>
        </p:txBody>
      </p:sp>
      <p:sp>
        <p:nvSpPr>
          <p:cNvPr id="71" name="Description of a primary heading-0">
            <a:extLst>
              <a:ext uri="{FF2B5EF4-FFF2-40B4-BE49-F238E27FC236}">
                <a16:creationId xmlns:a16="http://schemas.microsoft.com/office/drawing/2014/main" id="{7D55A268-E56F-464D-89ED-B3BB6148626C}"/>
              </a:ext>
            </a:extLst>
          </p:cNvPr>
          <p:cNvSpPr txBox="1"/>
          <p:nvPr/>
        </p:nvSpPr>
        <p:spPr>
          <a:xfrm>
            <a:off x="10314685" y="7046125"/>
            <a:ext cx="7550234" cy="8952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Abdelzaher Mohamed has experience in production and industrial engineering and quality controlling.</a:t>
            </a:r>
          </a:p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Rule in project: Sys admin Setup,  Buyers, Approval Hierarchy and </a:t>
            </a:r>
            <a:r>
              <a:rPr lang="en-US" sz="1600" spc="-15" dirty="0" err="1">
                <a:solidFill>
                  <a:srgbClr val="181C24">
                    <a:alpha val="100000"/>
                  </a:srgbClr>
                </a:solidFill>
              </a:rPr>
              <a:t>POs.</a:t>
            </a:r>
            <a:endParaRPr lang="en-US" sz="1600" spc="-15" dirty="0">
              <a:solidFill>
                <a:srgbClr val="181C24">
                  <a:alpha val="100000"/>
                </a:srgbClr>
              </a:solidFill>
            </a:endParaRPr>
          </a:p>
        </p:txBody>
      </p:sp>
      <p:pic>
        <p:nvPicPr>
          <p:cNvPr id="73" name="Rect">
            <a:extLst>
              <a:ext uri="{FF2B5EF4-FFF2-40B4-BE49-F238E27FC236}">
                <a16:creationId xmlns:a16="http://schemas.microsoft.com/office/drawing/2014/main" id="{F87C0502-2346-4A31-AFFD-124422518E48}"/>
              </a:ext>
            </a:extLst>
          </p:cNvPr>
          <p:cNvPicPr>
            <a:picLocks noChangeAspect="1"/>
          </p:cNvPicPr>
          <p:nvPr/>
        </p:nvPicPr>
        <p:blipFill rotWithShape="1">
          <a:blip r:embed="rId97">
            <a:alphaModFix/>
          </a:blip>
          <a:stretch/>
        </p:blipFill>
        <p:spPr>
          <a:xfrm>
            <a:off x="7891212" y="8211567"/>
            <a:ext cx="10134600" cy="1501960"/>
          </a:xfrm>
          <a:prstGeom prst="rect">
            <a:avLst/>
          </a:prstGeom>
        </p:spPr>
      </p:pic>
      <p:sp>
        <p:nvSpPr>
          <p:cNvPr id="74" name="Name-0">
            <a:extLst>
              <a:ext uri="{FF2B5EF4-FFF2-40B4-BE49-F238E27FC236}">
                <a16:creationId xmlns:a16="http://schemas.microsoft.com/office/drawing/2014/main" id="{4668EF04-1164-42BF-8245-9BDA06D1420F}"/>
              </a:ext>
            </a:extLst>
          </p:cNvPr>
          <p:cNvSpPr txBox="1"/>
          <p:nvPr/>
        </p:nvSpPr>
        <p:spPr>
          <a:xfrm>
            <a:off x="9974131" y="8293350"/>
            <a:ext cx="5066693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 algn="l">
              <a:lnSpc>
                <a:spcPts val="3672"/>
              </a:lnSpc>
              <a:buFont typeface="Wingdings" panose="05000000000000000000" pitchFamily="2" charset="2"/>
              <a:buChar char="Ø"/>
            </a:pP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Metwally Ibrahim Mohamed</a:t>
            </a:r>
          </a:p>
        </p:txBody>
      </p:sp>
      <p:sp>
        <p:nvSpPr>
          <p:cNvPr id="75" name="Description of a primary heading-0">
            <a:extLst>
              <a:ext uri="{FF2B5EF4-FFF2-40B4-BE49-F238E27FC236}">
                <a16:creationId xmlns:a16="http://schemas.microsoft.com/office/drawing/2014/main" id="{10BD3042-4BBB-424D-BCAB-2C145FEAF0A8}"/>
              </a:ext>
            </a:extLst>
          </p:cNvPr>
          <p:cNvSpPr txBox="1"/>
          <p:nvPr/>
        </p:nvSpPr>
        <p:spPr>
          <a:xfrm>
            <a:off x="10314684" y="8764239"/>
            <a:ext cx="7737831" cy="90050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Metwally Ibrahim has extensive experience in production and planning at leading multinational organizations. </a:t>
            </a:r>
          </a:p>
          <a:p>
            <a:pPr>
              <a:lnSpc>
                <a:spcPts val="2400"/>
              </a:lnSpc>
            </a:pPr>
            <a:r>
              <a:rPr lang="en-US" sz="1600" spc="-15" dirty="0">
                <a:solidFill>
                  <a:srgbClr val="181C24">
                    <a:alpha val="100000"/>
                  </a:srgbClr>
                </a:solidFill>
              </a:rPr>
              <a:t>Rule in the project: Purchase set up, POs, Blanket agreements, Planning method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695E51B-BCA6-44A8-8034-6DD069DDA5CB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8045549" y="8304458"/>
            <a:ext cx="1592368" cy="1313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42BFB-E3AA-40D4-9E58-385F3AF24E22}"/>
              </a:ext>
            </a:extLst>
          </p:cNvPr>
          <p:cNvPicPr>
            <a:picLocks noChangeAspect="1"/>
          </p:cNvPicPr>
          <p:nvPr/>
        </p:nvPicPr>
        <p:blipFill rotWithShape="1">
          <a:blip r:embed="rId99"/>
          <a:srcRect l="26828" t="-1" r="16491" b="49109"/>
          <a:stretch/>
        </p:blipFill>
        <p:spPr>
          <a:xfrm>
            <a:off x="8037403" y="3045953"/>
            <a:ext cx="1610579" cy="1446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664D5-60D4-4458-95A8-2BE98760E753}"/>
              </a:ext>
            </a:extLst>
          </p:cNvPr>
          <p:cNvPicPr>
            <a:picLocks noChangeAspect="1"/>
          </p:cNvPicPr>
          <p:nvPr/>
        </p:nvPicPr>
        <p:blipFill rotWithShape="1">
          <a:blip r:embed="rId100"/>
          <a:srcRect b="17689"/>
          <a:stretch/>
        </p:blipFill>
        <p:spPr>
          <a:xfrm>
            <a:off x="8017542" y="6482421"/>
            <a:ext cx="1620373" cy="145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5578B-B657-4478-95F6-8A38C46CC292}"/>
              </a:ext>
            </a:extLst>
          </p:cNvPr>
          <p:cNvPicPr>
            <a:picLocks noChangeAspect="1"/>
          </p:cNvPicPr>
          <p:nvPr/>
        </p:nvPicPr>
        <p:blipFill rotWithShape="1">
          <a:blip r:embed="rId101"/>
          <a:srcRect b="18030"/>
          <a:stretch/>
        </p:blipFill>
        <p:spPr>
          <a:xfrm>
            <a:off x="8045548" y="4669282"/>
            <a:ext cx="1602434" cy="14674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7A6E06-9918-4405-AEBC-33A3681DA258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8039100" y="1213205"/>
            <a:ext cx="1569009" cy="1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659376" y="1143643"/>
            <a:ext cx="761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Control Purchasing Period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885102" y="8994617"/>
            <a:ext cx="9350279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Purchasing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 Financial → Accounting → Control </a:t>
            </a:r>
            <a:r>
              <a:rPr lang="en-US" sz="2400" b="1" dirty="0" err="1"/>
              <a:t>Purcahsing</a:t>
            </a:r>
            <a:r>
              <a:rPr lang="en-US" sz="2400" b="1" dirty="0"/>
              <a:t> Period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69F47-D1BE-461B-9434-FB51C69C2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8" y="1804904"/>
            <a:ext cx="16566740" cy="7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88344" y="0"/>
            <a:ext cx="10239375" cy="102870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14748"/>
            <a:ext cx="8343900" cy="10287000"/>
          </a:xfrm>
          <a:prstGeom prst="rect">
            <a:avLst/>
          </a:prstGeom>
        </p:spPr>
      </p:pic>
      <p:pic>
        <p:nvPicPr>
          <p:cNvPr id="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13688" y="1692583"/>
            <a:ext cx="533400" cy="55245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3800" y="1779171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27976" y="3068092"/>
            <a:ext cx="533400" cy="552450"/>
          </a:xfrm>
          <a:prstGeom prst="rect">
            <a:avLst/>
          </a:prstGeom>
        </p:spPr>
      </p:pic>
      <p:sp>
        <p:nvSpPr>
          <p:cNvPr id="523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32751" y="3185916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41B3D9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527976" y="4515041"/>
            <a:ext cx="533400" cy="552450"/>
          </a:xfrm>
          <a:prstGeom prst="rect">
            <a:avLst/>
          </a:prstGeom>
        </p:spPr>
      </p:pic>
      <p:sp>
        <p:nvSpPr>
          <p:cNvPr id="531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8088" y="4601624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461162"/>
            <a:ext cx="8939213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3600" b="1" dirty="0"/>
              <a:t>Project Initiation and </a:t>
            </a:r>
            <a:r>
              <a:rPr lang="en-US" sz="3200" b="1" dirty="0"/>
              <a:t>Analysis</a:t>
            </a:r>
            <a:r>
              <a:rPr lang="en-US" sz="3600" b="1" dirty="0"/>
              <a:t> </a:t>
            </a:r>
            <a:endParaRPr lang="en-US" sz="36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647700"/>
            <a:ext cx="8658225" cy="28969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1</a:t>
            </a:r>
            <a:r>
              <a:rPr lang="en-US" sz="2400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</a:t>
            </a: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</a:p>
        </p:txBody>
      </p:sp>
      <p:sp>
        <p:nvSpPr>
          <p:cNvPr id="541" name="Click here to edit sub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859844"/>
            <a:ext cx="9123680" cy="213879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Understand from stakeholders the business processes and their customized requirements those needed to be configured in Oracle procurement module.</a:t>
            </a:r>
            <a:endParaRPr lang="en-US" sz="32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rimary Heading-1">
            <a:extLst>
              <a:ext uri="{FF2B5EF4-FFF2-40B4-BE49-F238E27FC236}">
                <a16:creationId xmlns:a16="http://schemas.microsoft.com/office/drawing/2014/main" id="{82BAF4C9-067A-4C19-8EAF-4CCF4EA7C6F9}"/>
              </a:ext>
            </a:extLst>
          </p:cNvPr>
          <p:cNvSpPr txBox="1"/>
          <p:nvPr/>
        </p:nvSpPr>
        <p:spPr>
          <a:xfrm>
            <a:off x="1362774" y="4673318"/>
            <a:ext cx="4653715" cy="7437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Create a planning method for purchase.</a:t>
            </a:r>
          </a:p>
        </p:txBody>
      </p:sp>
      <p:pic>
        <p:nvPicPr>
          <p:cNvPr id="2050" name="Picture 2" descr="Documenting Stakeholder Requirements">
            <a:extLst>
              <a:ext uri="{FF2B5EF4-FFF2-40B4-BE49-F238E27FC236}">
                <a16:creationId xmlns:a16="http://schemas.microsoft.com/office/drawing/2014/main" id="{26D0A91D-FC49-4235-B4ED-8D771BC1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4"/>
          <a:stretch/>
        </p:blipFill>
        <p:spPr bwMode="auto">
          <a:xfrm>
            <a:off x="8991600" y="5781368"/>
            <a:ext cx="8759026" cy="414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Rect">
            <a:extLst>
              <a:ext uri="{FF2B5EF4-FFF2-40B4-BE49-F238E27FC236}">
                <a16:creationId xmlns:a16="http://schemas.microsoft.com/office/drawing/2014/main" id="{B2175516-DC1D-41EF-95B2-B612A4645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80346" y="6153345"/>
            <a:ext cx="533400" cy="552450"/>
          </a:xfrm>
          <a:prstGeom prst="rect">
            <a:avLst/>
          </a:prstGeom>
        </p:spPr>
      </p:pic>
      <p:sp>
        <p:nvSpPr>
          <p:cNvPr id="28" name="Primary Heading-1">
            <a:extLst>
              <a:ext uri="{FF2B5EF4-FFF2-40B4-BE49-F238E27FC236}">
                <a16:creationId xmlns:a16="http://schemas.microsoft.com/office/drawing/2014/main" id="{E000FF04-EEE0-4F1A-87DC-92AD699700E7}"/>
              </a:ext>
            </a:extLst>
          </p:cNvPr>
          <p:cNvSpPr txBox="1"/>
          <p:nvPr/>
        </p:nvSpPr>
        <p:spPr>
          <a:xfrm>
            <a:off x="1328694" y="6224718"/>
            <a:ext cx="6203479" cy="7437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Identify purchase responsibilities and approval hierarchy</a:t>
            </a:r>
          </a:p>
        </p:txBody>
      </p:sp>
      <p:sp>
        <p:nvSpPr>
          <p:cNvPr id="29" name="-2">
            <a:extLst>
              <a:ext uri="{FF2B5EF4-FFF2-40B4-BE49-F238E27FC236}">
                <a16:creationId xmlns:a16="http://schemas.microsoft.com/office/drawing/2014/main" id="{8A2192C3-E5AE-45E2-9A5B-1733D0D2871D}"/>
              </a:ext>
            </a:extLst>
          </p:cNvPr>
          <p:cNvSpPr txBox="1"/>
          <p:nvPr/>
        </p:nvSpPr>
        <p:spPr>
          <a:xfrm>
            <a:off x="585121" y="6224718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pic>
        <p:nvPicPr>
          <p:cNvPr id="30" name="d46a6180-f41f-481f-aaae-07d2a87bf9e6">
            <a:extLst>
              <a:ext uri="{FF2B5EF4-FFF2-40B4-BE49-F238E27FC236}">
                <a16:creationId xmlns:a16="http://schemas.microsoft.com/office/drawing/2014/main" id="{9213AC7C-65DA-4CFE-B7B9-672E3D11901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0545507" y="4135787"/>
            <a:ext cx="5686137" cy="1645582"/>
          </a:xfrm>
          <a:prstGeom prst="rect">
            <a:avLst/>
          </a:prstGeom>
        </p:spPr>
      </p:pic>
      <p:pic>
        <p:nvPicPr>
          <p:cNvPr id="31" name="Rect">
            <a:extLst>
              <a:ext uri="{FF2B5EF4-FFF2-40B4-BE49-F238E27FC236}">
                <a16:creationId xmlns:a16="http://schemas.microsoft.com/office/drawing/2014/main" id="{C89877F6-640F-41E7-8134-72263B31B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475578" y="7863089"/>
            <a:ext cx="533400" cy="552450"/>
          </a:xfrm>
          <a:prstGeom prst="rect">
            <a:avLst/>
          </a:prstGeom>
        </p:spPr>
      </p:pic>
      <p:sp>
        <p:nvSpPr>
          <p:cNvPr id="32" name="Primary Heading-1">
            <a:extLst>
              <a:ext uri="{FF2B5EF4-FFF2-40B4-BE49-F238E27FC236}">
                <a16:creationId xmlns:a16="http://schemas.microsoft.com/office/drawing/2014/main" id="{AB3A049E-43F4-4934-9E82-99894315E846}"/>
              </a:ext>
            </a:extLst>
          </p:cNvPr>
          <p:cNvSpPr txBox="1"/>
          <p:nvPr/>
        </p:nvSpPr>
        <p:spPr>
          <a:xfrm>
            <a:off x="1323926" y="7934462"/>
            <a:ext cx="7213709" cy="7437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Deliver the project in 12 weeks from contract signing </a:t>
            </a:r>
          </a:p>
        </p:txBody>
      </p:sp>
      <p:sp>
        <p:nvSpPr>
          <p:cNvPr id="33" name="-2">
            <a:extLst>
              <a:ext uri="{FF2B5EF4-FFF2-40B4-BE49-F238E27FC236}">
                <a16:creationId xmlns:a16="http://schemas.microsoft.com/office/drawing/2014/main" id="{EAEC94AB-CA8F-4ACD-A727-B1A4597193A3}"/>
              </a:ext>
            </a:extLst>
          </p:cNvPr>
          <p:cNvSpPr txBox="1"/>
          <p:nvPr/>
        </p:nvSpPr>
        <p:spPr>
          <a:xfrm>
            <a:off x="580353" y="7934462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3AC7D3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8DAE9-A25E-4FEA-B11C-0F7E53C3A4CE}"/>
              </a:ext>
            </a:extLst>
          </p:cNvPr>
          <p:cNvSpPr txBox="1"/>
          <p:nvPr/>
        </p:nvSpPr>
        <p:spPr>
          <a:xfrm>
            <a:off x="475578" y="526473"/>
            <a:ext cx="761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Stakeholders requirements:</a:t>
            </a:r>
          </a:p>
        </p:txBody>
      </p:sp>
      <p:sp>
        <p:nvSpPr>
          <p:cNvPr id="34" name="Primary Heading-0">
            <a:extLst>
              <a:ext uri="{FF2B5EF4-FFF2-40B4-BE49-F238E27FC236}">
                <a16:creationId xmlns:a16="http://schemas.microsoft.com/office/drawing/2014/main" id="{2B931E0D-1464-4B13-8DF5-0BCACAFBD418}"/>
              </a:ext>
            </a:extLst>
          </p:cNvPr>
          <p:cNvSpPr txBox="1"/>
          <p:nvPr/>
        </p:nvSpPr>
        <p:spPr>
          <a:xfrm>
            <a:off x="1431015" y="1731979"/>
            <a:ext cx="4276288" cy="7437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Establish an approved Supplier list</a:t>
            </a:r>
          </a:p>
        </p:txBody>
      </p:sp>
      <p:sp>
        <p:nvSpPr>
          <p:cNvPr id="35" name="Primary Heading-1">
            <a:extLst>
              <a:ext uri="{FF2B5EF4-FFF2-40B4-BE49-F238E27FC236}">
                <a16:creationId xmlns:a16="http://schemas.microsoft.com/office/drawing/2014/main" id="{F7D56046-A31E-4FEC-B3CC-3BD1E6E64DED}"/>
              </a:ext>
            </a:extLst>
          </p:cNvPr>
          <p:cNvSpPr txBox="1"/>
          <p:nvPr/>
        </p:nvSpPr>
        <p:spPr>
          <a:xfrm>
            <a:off x="1374905" y="3180421"/>
            <a:ext cx="5062518" cy="74379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Create agreements with suppliers.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824966" y="0"/>
            <a:ext cx="9463034" cy="102870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-67008" y="1332"/>
            <a:ext cx="8343900" cy="10287300"/>
          </a:xfrm>
          <a:prstGeom prst="rect">
            <a:avLst/>
          </a:prstGeom>
        </p:spPr>
      </p:pic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647700"/>
            <a:ext cx="8658225" cy="28969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sz="2400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</a:p>
        </p:txBody>
      </p:sp>
      <p:sp>
        <p:nvSpPr>
          <p:cNvPr id="541" name="Click here to edit sub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33826" y="3485959"/>
            <a:ext cx="8804787" cy="361701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In this step we will setup the Oracle features those required to establish procurement module and make  integration with other Oracle modules such as Oracle HR, Financials and Inventory. </a:t>
            </a:r>
            <a:endParaRPr lang="en-US" sz="32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33239-3FFC-4B09-8AC6-86109290800F}"/>
              </a:ext>
            </a:extLst>
          </p:cNvPr>
          <p:cNvSpPr txBox="1"/>
          <p:nvPr/>
        </p:nvSpPr>
        <p:spPr>
          <a:xfrm>
            <a:off x="67008" y="1492166"/>
            <a:ext cx="8218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Configuration Steps Of Procurement Module: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CB784-7F36-4977-BC1E-B9878C744838}"/>
              </a:ext>
            </a:extLst>
          </p:cNvPr>
          <p:cNvSpPr txBox="1"/>
          <p:nvPr/>
        </p:nvSpPr>
        <p:spPr>
          <a:xfrm>
            <a:off x="339214" y="2958151"/>
            <a:ext cx="8216376" cy="397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Administrator setup </a:t>
            </a:r>
            <a:r>
              <a:rPr lang="en-US" sz="2800" b="1" dirty="0">
                <a:solidFill>
                  <a:schemeClr val="bg1"/>
                </a:solidFill>
              </a:rPr>
              <a:t>(Define Users, Responsibilities and Profile options)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HR and Financial setup.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Inventory setup.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Purchasing Setup.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F894F-B73C-43DC-B901-803284BD55B5}"/>
              </a:ext>
            </a:extLst>
          </p:cNvPr>
          <p:cNvSpPr txBox="1"/>
          <p:nvPr/>
        </p:nvSpPr>
        <p:spPr>
          <a:xfrm>
            <a:off x="8833647" y="1174429"/>
            <a:ext cx="9281633" cy="23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Configuration of Procurement Module and Integration with other Oracle modules</a:t>
            </a:r>
            <a:endParaRPr lang="en-US" sz="40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2020529" y="4127837"/>
            <a:ext cx="140109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System Administrator setup</a:t>
            </a:r>
          </a:p>
          <a:p>
            <a:pPr algn="ctr"/>
            <a:endParaRPr lang="en-US" sz="6000" b="1" dirty="0"/>
          </a:p>
          <a:p>
            <a:pPr algn="ctr"/>
            <a:r>
              <a:rPr lang="en-US" sz="3200" b="1" dirty="0"/>
              <a:t>(Responsibilities, Define Users and Profile options)</a:t>
            </a:r>
          </a:p>
          <a:p>
            <a:pPr algn="ctr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16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852229" y="-152400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757238" y="1506686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Define Global HRMS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69B609-716E-4368-A3CC-BA30372CAC00}"/>
              </a:ext>
            </a:extLst>
          </p:cNvPr>
          <p:cNvSpPr/>
          <p:nvPr/>
        </p:nvSpPr>
        <p:spPr>
          <a:xfrm>
            <a:off x="757238" y="8924543"/>
            <a:ext cx="471011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libri-Bold"/>
              </a:rPr>
              <a:t>System administrator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Security → Responsibility → Define</a:t>
            </a:r>
            <a:endParaRPr lang="en-US" sz="2400" dirty="0"/>
          </a:p>
        </p:txBody>
      </p:sp>
      <p:sp>
        <p:nvSpPr>
          <p:cNvPr id="5" name="AutoShape 4" descr="blob:https://web.whatsapp.com/cb8b2d78-09d1-4053-97d6-25776eb56513">
            <a:extLst>
              <a:ext uri="{FF2B5EF4-FFF2-40B4-BE49-F238E27FC236}">
                <a16:creationId xmlns:a16="http://schemas.microsoft.com/office/drawing/2014/main" id="{12A2C225-7B04-45BE-98E8-6EDE6453D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50E19-674E-41D8-9EFF-A9784A115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38" y="2271479"/>
            <a:ext cx="17149762" cy="6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9671</TotalTime>
  <Words>1387</Words>
  <Application>Microsoft Office PowerPoint</Application>
  <PresentationFormat>Custom</PresentationFormat>
  <Paragraphs>306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Calibri</vt:lpstr>
      <vt:lpstr>Arial</vt:lpstr>
      <vt:lpstr>IBM Plex Serif SemiBold</vt:lpstr>
      <vt:lpstr>Noto Serif SemiBold</vt:lpstr>
      <vt:lpstr>Calibri-Bold</vt:lpstr>
      <vt:lpstr>Times New Roman</vt:lpstr>
      <vt:lpstr>IBM Plex Sans</vt:lpstr>
      <vt:lpstr>Wingdings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Metwally Ibrahim Mohamed</cp:lastModifiedBy>
  <cp:revision>199</cp:revision>
  <cp:lastPrinted>2025-04-21T22:41:13Z</cp:lastPrinted>
  <dcterms:created xsi:type="dcterms:W3CDTF">2024-12-04T05:07:27Z</dcterms:created>
  <dcterms:modified xsi:type="dcterms:W3CDTF">2025-04-27T22:56:16Z</dcterms:modified>
</cp:coreProperties>
</file>